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Lexend"/>
      <p:regular r:id="rId36"/>
      <p:bold r:id="rId37"/>
    </p:embeddedFont>
    <p:embeddedFont>
      <p:font typeface="Sigmar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grGEPDxVEaVHy0KZCrOxKnismoa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ophia Mill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exend-bold.fntdata"/><Relationship Id="rId14" Type="http://schemas.openxmlformats.org/officeDocument/2006/relationships/slide" Target="slides/slide9.xml"/><Relationship Id="rId36" Type="http://schemas.openxmlformats.org/officeDocument/2006/relationships/font" Target="fonts/Lexend-regular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Sigmar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17T14:03:58.254">
    <p:pos x="966" y="3677"/>
    <p:text>Need to add the graphs from play testing here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HVjjt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f1778f47a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f1778f47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f1778f47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4f1778f47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4f1778f47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4f1778f47a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f1778f4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4f1778f47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f1778f47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f1778f4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f1778f47a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f1778f47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f1778f4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4f1778f47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9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61.png"/><Relationship Id="rId7" Type="http://schemas.openxmlformats.org/officeDocument/2006/relationships/image" Target="../media/image33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5.jpg"/><Relationship Id="rId5" Type="http://schemas.openxmlformats.org/officeDocument/2006/relationships/image" Target="../media/image2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11.png"/><Relationship Id="rId7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Relationship Id="rId5" Type="http://schemas.openxmlformats.org/officeDocument/2006/relationships/image" Target="../media/image11.png"/><Relationship Id="rId6" Type="http://schemas.openxmlformats.org/officeDocument/2006/relationships/image" Target="../media/image38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Relationship Id="rId5" Type="http://schemas.openxmlformats.org/officeDocument/2006/relationships/image" Target="../media/image40.png"/><Relationship Id="rId6" Type="http://schemas.openxmlformats.org/officeDocument/2006/relationships/image" Target="../media/image60.png"/><Relationship Id="rId7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Relationship Id="rId5" Type="http://schemas.openxmlformats.org/officeDocument/2006/relationships/image" Target="../media/image41.png"/><Relationship Id="rId6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11.png"/><Relationship Id="rId5" Type="http://schemas.openxmlformats.org/officeDocument/2006/relationships/image" Target="../media/image52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5" Type="http://schemas.openxmlformats.org/officeDocument/2006/relationships/image" Target="../media/image54.png"/><Relationship Id="rId6" Type="http://schemas.openxmlformats.org/officeDocument/2006/relationships/image" Target="../media/image43.png"/><Relationship Id="rId7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Relationship Id="rId7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Relationship Id="rId6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4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Relationship Id="rId8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56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33.png"/><Relationship Id="rId8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nimorga.itch.io/the-path-of-oral-health" TargetMode="External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218761" y="1553650"/>
            <a:ext cx="98505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0" u="none" cap="none" strike="noStrike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THE PAT</a:t>
            </a:r>
            <a:r>
              <a:rPr i="0" lang="en-US" sz="8000" u="none" cap="none" strike="noStrike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</a:t>
            </a:r>
            <a:r>
              <a:rPr i="0" lang="en-US" sz="8000" u="none" cap="none" strike="noStrike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TO ORAL HEALTH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85" name="Google Shape;85;p1"/>
          <p:cNvSpPr/>
          <p:nvPr/>
        </p:nvSpPr>
        <p:spPr>
          <a:xfrm rot="5571744">
            <a:off x="-2499045" y="-1418658"/>
            <a:ext cx="6463954" cy="6040859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89" y="0"/>
                </a:lnTo>
                <a:lnTo>
                  <a:pt x="6455889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-705429">
            <a:off x="-1898159" y="5737950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89" y="0"/>
                </a:lnTo>
                <a:lnTo>
                  <a:pt x="6455889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-708899">
            <a:off x="14926936" y="-2385708"/>
            <a:ext cx="6463712" cy="6040633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89" y="0"/>
                </a:lnTo>
                <a:lnTo>
                  <a:pt x="6455889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6217112">
            <a:off x="13814724" y="7068342"/>
            <a:ext cx="5689970" cy="5317535"/>
          </a:xfrm>
          <a:custGeom>
            <a:rect b="b" l="l" r="r" t="t"/>
            <a:pathLst>
              <a:path extrusionOk="0" h="5327868" w="5701026">
                <a:moveTo>
                  <a:pt x="0" y="0"/>
                </a:moveTo>
                <a:lnTo>
                  <a:pt x="5701026" y="0"/>
                </a:lnTo>
                <a:lnTo>
                  <a:pt x="5701026" y="5327868"/>
                </a:lnTo>
                <a:lnTo>
                  <a:pt x="0" y="5327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A logo of a school of dental medicine&#10;&#10;Description automatically generated"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4796" y="8566466"/>
            <a:ext cx="2209800" cy="168497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218760" y="4252663"/>
            <a:ext cx="98505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The Clients:</a:t>
            </a: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 Dr. Eilerman &amp; Dr. Davila from SIU School of Oral Medicine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The Team:</a:t>
            </a: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 Alex Wernex, Jarod Spencer, Nicole Morgan, Sophia Miller</a:t>
            </a:r>
            <a:endParaRPr i="0" sz="3600" u="none" cap="none" strike="noStrike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logo of a cougar&#10;&#10;Description automatically generated"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3" y="8315610"/>
            <a:ext cx="2309345" cy="230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/>
          <p:nvPr/>
        </p:nvSpPr>
        <p:spPr>
          <a:xfrm rot="-1555627">
            <a:off x="-2199245" y="6773409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90" y="0"/>
                </a:lnTo>
                <a:lnTo>
                  <a:pt x="6455890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7"/>
          <p:cNvSpPr txBox="1"/>
          <p:nvPr/>
        </p:nvSpPr>
        <p:spPr>
          <a:xfrm>
            <a:off x="2762274" y="2525398"/>
            <a:ext cx="9180300" cy="58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Key Functionalities and Features: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Authentication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Level Traversal 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Firebase Storage of Progress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Uniqueness: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One of the only Educational Serious games being developed in the Oral Medicine Field to help students retain information easier.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1772495" y="1014025"/>
            <a:ext cx="14544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SOFTWARE OVERVIEW</a:t>
            </a:r>
            <a:endParaRPr sz="67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04" name="Google Shape;204;p7"/>
          <p:cNvSpPr/>
          <p:nvPr/>
        </p:nvSpPr>
        <p:spPr>
          <a:xfrm rot="828422">
            <a:off x="-2666002" y="-4191101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89" y="0"/>
                </a:lnTo>
                <a:lnTo>
                  <a:pt x="6455889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7"/>
          <p:cNvSpPr/>
          <p:nvPr/>
        </p:nvSpPr>
        <p:spPr>
          <a:xfrm rot="828422">
            <a:off x="15903365" y="7758023"/>
            <a:ext cx="5412207" cy="5057953"/>
          </a:xfrm>
          <a:custGeom>
            <a:rect b="b" l="l" r="r" t="t"/>
            <a:pathLst>
              <a:path extrusionOk="0" h="5057953" w="5412207">
                <a:moveTo>
                  <a:pt x="0" y="0"/>
                </a:moveTo>
                <a:lnTo>
                  <a:pt x="5412207" y="0"/>
                </a:lnTo>
                <a:lnTo>
                  <a:pt x="5412207" y="5057954"/>
                </a:lnTo>
                <a:lnTo>
                  <a:pt x="0" y="5057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6" name="Google Shape;2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76277" y="2224764"/>
            <a:ext cx="3573143" cy="3573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7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208" name="Google Shape;208;p7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9" name="Google Shape;209;p7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08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pic>
        <p:nvPicPr>
          <p:cNvPr id="210" name="Google Shape;21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7151" y="5665675"/>
            <a:ext cx="5465075" cy="189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/>
        </p:nvSpPr>
        <p:spPr>
          <a:xfrm>
            <a:off x="3563625" y="452050"/>
            <a:ext cx="11280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HOW CHARACTER CREATION IS SAVED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16" name="Google Shape;216;p13"/>
          <p:cNvSpPr/>
          <p:nvPr/>
        </p:nvSpPr>
        <p:spPr>
          <a:xfrm rot="5400000">
            <a:off x="-1856628" y="-2502558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3"/>
          <p:cNvSpPr/>
          <p:nvPr/>
        </p:nvSpPr>
        <p:spPr>
          <a:xfrm rot="6043654">
            <a:off x="15402672" y="8714365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8" name="Google Shape;21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509530"/>
            <a:ext cx="17678400" cy="4647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/>
          <p:nvPr/>
        </p:nvSpPr>
        <p:spPr>
          <a:xfrm>
            <a:off x="-1851695" y="8221991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7" y="0"/>
                </a:lnTo>
                <a:lnTo>
                  <a:pt x="5770657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0" name="Google Shape;220;p13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221" name="Google Shape;221;p13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2" name="Google Shape;222;p13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09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4f1778f47a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926" y="2876800"/>
            <a:ext cx="14884126" cy="60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4f1778f47a_1_15"/>
          <p:cNvSpPr txBox="1"/>
          <p:nvPr/>
        </p:nvSpPr>
        <p:spPr>
          <a:xfrm>
            <a:off x="2109400" y="499025"/>
            <a:ext cx="14631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Where the Information Is stored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229" name="Google Shape;229;g34f1778f47a_1_15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230" name="Google Shape;230;g34f1778f47a_1_15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1" name="Google Shape;231;g34f1778f47a_1_15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10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sp>
        <p:nvSpPr>
          <p:cNvPr id="232" name="Google Shape;232;g34f1778f47a_1_15"/>
          <p:cNvSpPr/>
          <p:nvPr/>
        </p:nvSpPr>
        <p:spPr>
          <a:xfrm rot="5064207">
            <a:off x="-1856692" y="8219123"/>
            <a:ext cx="5769304" cy="5391677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7" y="0"/>
                </a:lnTo>
                <a:lnTo>
                  <a:pt x="5770657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3" name="Google Shape;233;g34f1778f47a_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22300" y="5088418"/>
            <a:ext cx="2275825" cy="36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/>
          <p:nvPr/>
        </p:nvSpPr>
        <p:spPr>
          <a:xfrm>
            <a:off x="3419449" y="3108023"/>
            <a:ext cx="91803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Art Style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2.5D Style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Character creation: Nintendo Wii like models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Character Sounds: Verbal sound like Charlie Brown or Animal Crossing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1871795" y="501825"/>
            <a:ext cx="14544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ART STYLE INSPIRATION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241" name="Google Shape;241;p8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2" name="Google Shape;242;p8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</p:txBody>
        </p:sp>
      </p:grpSp>
      <p:sp>
        <p:nvSpPr>
          <p:cNvPr id="243" name="Google Shape;243;p8"/>
          <p:cNvSpPr/>
          <p:nvPr/>
        </p:nvSpPr>
        <p:spPr>
          <a:xfrm rot="828422">
            <a:off x="-2666002" y="-4191101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89" y="0"/>
                </a:lnTo>
                <a:lnTo>
                  <a:pt x="6455889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4" name="Google Shape;2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942" y="7185278"/>
            <a:ext cx="2857500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8822" y="7332741"/>
            <a:ext cx="4533107" cy="254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86740" y="6807118"/>
            <a:ext cx="5539318" cy="311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51314" y="3665826"/>
            <a:ext cx="4630103" cy="2605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8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249" name="Google Shape;249;p8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0" name="Google Shape;250;p8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07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/>
          <p:nvPr/>
        </p:nvSpPr>
        <p:spPr>
          <a:xfrm flipH="1" rot="701134">
            <a:off x="14629517" y="5774699"/>
            <a:ext cx="359061" cy="1381004"/>
          </a:xfrm>
          <a:custGeom>
            <a:rect b="b" l="l" r="r" t="t"/>
            <a:pathLst>
              <a:path extrusionOk="0" h="1381004" w="359061">
                <a:moveTo>
                  <a:pt x="359061" y="0"/>
                </a:moveTo>
                <a:lnTo>
                  <a:pt x="0" y="0"/>
                </a:lnTo>
                <a:lnTo>
                  <a:pt x="0" y="1381004"/>
                </a:lnTo>
                <a:lnTo>
                  <a:pt x="359061" y="1381004"/>
                </a:lnTo>
                <a:lnTo>
                  <a:pt x="35906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9"/>
          <p:cNvSpPr/>
          <p:nvPr/>
        </p:nvSpPr>
        <p:spPr>
          <a:xfrm flipH="1" rot="-639820">
            <a:off x="769045" y="3583535"/>
            <a:ext cx="3205548" cy="2850024"/>
          </a:xfrm>
          <a:custGeom>
            <a:rect b="b" l="l" r="r" t="t"/>
            <a:pathLst>
              <a:path extrusionOk="0" h="2850692" w="3206300">
                <a:moveTo>
                  <a:pt x="3206300" y="0"/>
                </a:moveTo>
                <a:lnTo>
                  <a:pt x="0" y="0"/>
                </a:lnTo>
                <a:lnTo>
                  <a:pt x="0" y="2850692"/>
                </a:lnTo>
                <a:lnTo>
                  <a:pt x="3206300" y="2850692"/>
                </a:lnTo>
                <a:lnTo>
                  <a:pt x="32063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9"/>
          <p:cNvSpPr/>
          <p:nvPr/>
        </p:nvSpPr>
        <p:spPr>
          <a:xfrm rot="-1992672">
            <a:off x="3366544" y="2861231"/>
            <a:ext cx="259383" cy="1455721"/>
          </a:xfrm>
          <a:custGeom>
            <a:rect b="b" l="l" r="r" t="t"/>
            <a:pathLst>
              <a:path extrusionOk="0" h="1455721" w="259383">
                <a:moveTo>
                  <a:pt x="0" y="0"/>
                </a:moveTo>
                <a:lnTo>
                  <a:pt x="259383" y="0"/>
                </a:lnTo>
                <a:lnTo>
                  <a:pt x="259383" y="1455721"/>
                </a:lnTo>
                <a:lnTo>
                  <a:pt x="0" y="1455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9"/>
          <p:cNvSpPr txBox="1"/>
          <p:nvPr/>
        </p:nvSpPr>
        <p:spPr>
          <a:xfrm>
            <a:off x="4171500" y="1041416"/>
            <a:ext cx="9945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USER INTERFACE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59" name="Google Shape;259;p9"/>
          <p:cNvSpPr/>
          <p:nvPr/>
        </p:nvSpPr>
        <p:spPr>
          <a:xfrm rot="640331">
            <a:off x="-2325325" y="6474684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7" y="0"/>
                </a:lnTo>
                <a:lnTo>
                  <a:pt x="5770657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9"/>
          <p:cNvSpPr/>
          <p:nvPr/>
        </p:nvSpPr>
        <p:spPr>
          <a:xfrm rot="640331">
            <a:off x="-2885328" y="-3357840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9"/>
          <p:cNvSpPr/>
          <p:nvPr/>
        </p:nvSpPr>
        <p:spPr>
          <a:xfrm rot="3261612">
            <a:off x="14373972" y="8215054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9"/>
          <p:cNvSpPr/>
          <p:nvPr/>
        </p:nvSpPr>
        <p:spPr>
          <a:xfrm flipH="1" rot="10800000">
            <a:off x="15138334" y="-661369"/>
            <a:ext cx="2555742" cy="2555742"/>
          </a:xfrm>
          <a:custGeom>
            <a:rect b="b" l="l" r="r" t="t"/>
            <a:pathLst>
              <a:path extrusionOk="0" h="3407656" w="3407656">
                <a:moveTo>
                  <a:pt x="0" y="3407656"/>
                </a:moveTo>
                <a:lnTo>
                  <a:pt x="3407656" y="3407656"/>
                </a:lnTo>
                <a:lnTo>
                  <a:pt x="3407656" y="0"/>
                </a:lnTo>
                <a:lnTo>
                  <a:pt x="0" y="0"/>
                </a:lnTo>
                <a:lnTo>
                  <a:pt x="0" y="340765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9"/>
          <p:cNvSpPr txBox="1"/>
          <p:nvPr/>
        </p:nvSpPr>
        <p:spPr>
          <a:xfrm>
            <a:off x="15562849" y="-116295"/>
            <a:ext cx="1569492" cy="144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33">
                <a:solidFill>
                  <a:srgbClr val="0E7386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sp>
        <p:nvSpPr>
          <p:cNvPr id="264" name="Google Shape;264;p9"/>
          <p:cNvSpPr txBox="1"/>
          <p:nvPr/>
        </p:nvSpPr>
        <p:spPr>
          <a:xfrm>
            <a:off x="4171495" y="3162406"/>
            <a:ext cx="12249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Login Page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User Authentication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Admin Control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Character Creation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-U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5" name="Google Shape;26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53685" y="3384105"/>
            <a:ext cx="8058726" cy="4523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9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267" name="Google Shape;267;p9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8" name="Google Shape;268;p9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08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"/>
          <p:cNvSpPr txBox="1"/>
          <p:nvPr/>
        </p:nvSpPr>
        <p:spPr>
          <a:xfrm>
            <a:off x="4171507" y="630766"/>
            <a:ext cx="9945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USER INTERFACE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74" name="Google Shape;274;p10"/>
          <p:cNvSpPr/>
          <p:nvPr/>
        </p:nvSpPr>
        <p:spPr>
          <a:xfrm rot="5400000">
            <a:off x="-2662693" y="-2972214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0"/>
          <p:cNvSpPr txBox="1"/>
          <p:nvPr/>
        </p:nvSpPr>
        <p:spPr>
          <a:xfrm>
            <a:off x="1767281" y="2480003"/>
            <a:ext cx="119826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Desk Hub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Login screen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Character Unlocks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Track Grades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349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Players, Administrators, Leaderboard</a:t>
            </a:r>
            <a:endParaRPr i="0" sz="36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-U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Komunita služby Steam :: Návod :: BLVGH - LEGO Star Wars: The Complete Saga" id="276" name="Google Shape;2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7734" y="5763484"/>
            <a:ext cx="6440640" cy="36228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10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278" name="Google Shape;278;p10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9" name="Google Shape;279;p10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09</a:t>
              </a:r>
              <a:endParaRPr/>
            </a:p>
          </p:txBody>
        </p:sp>
      </p:grpSp>
      <p:grpSp>
        <p:nvGrpSpPr>
          <p:cNvPr id="280" name="Google Shape;280;p10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281" name="Google Shape;281;p10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2" name="Google Shape;282;p10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09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sp>
        <p:nvSpPr>
          <p:cNvPr id="283" name="Google Shape;283;p10"/>
          <p:cNvSpPr/>
          <p:nvPr/>
        </p:nvSpPr>
        <p:spPr>
          <a:xfrm rot="5400000">
            <a:off x="15779907" y="8062961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0"/>
          <p:cNvSpPr/>
          <p:nvPr/>
        </p:nvSpPr>
        <p:spPr>
          <a:xfrm rot="5891452">
            <a:off x="-2510878" y="8789941"/>
            <a:ext cx="5771829" cy="5394036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85" name="Google Shape;28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4850" y="5763475"/>
            <a:ext cx="6038125" cy="36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/>
          <p:nvPr/>
        </p:nvSpPr>
        <p:spPr>
          <a:xfrm flipH="1" rot="859134">
            <a:off x="16052467" y="2211339"/>
            <a:ext cx="727477" cy="2797987"/>
          </a:xfrm>
          <a:custGeom>
            <a:rect b="b" l="l" r="r" t="t"/>
            <a:pathLst>
              <a:path extrusionOk="0" h="2797987" w="727477">
                <a:moveTo>
                  <a:pt x="727477" y="0"/>
                </a:moveTo>
                <a:lnTo>
                  <a:pt x="0" y="0"/>
                </a:lnTo>
                <a:lnTo>
                  <a:pt x="0" y="2797987"/>
                </a:lnTo>
                <a:lnTo>
                  <a:pt x="727477" y="2797987"/>
                </a:lnTo>
                <a:lnTo>
                  <a:pt x="72747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11"/>
          <p:cNvSpPr/>
          <p:nvPr/>
        </p:nvSpPr>
        <p:spPr>
          <a:xfrm rot="-804132">
            <a:off x="16186945" y="5435972"/>
            <a:ext cx="544771" cy="3368149"/>
          </a:xfrm>
          <a:custGeom>
            <a:rect b="b" l="l" r="r" t="t"/>
            <a:pathLst>
              <a:path extrusionOk="0" h="3368149" w="544771">
                <a:moveTo>
                  <a:pt x="0" y="0"/>
                </a:moveTo>
                <a:lnTo>
                  <a:pt x="544770" y="0"/>
                </a:lnTo>
                <a:lnTo>
                  <a:pt x="544770" y="3368149"/>
                </a:lnTo>
                <a:lnTo>
                  <a:pt x="0" y="3368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11"/>
          <p:cNvSpPr txBox="1"/>
          <p:nvPr/>
        </p:nvSpPr>
        <p:spPr>
          <a:xfrm>
            <a:off x="4208082" y="1345691"/>
            <a:ext cx="9944950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/>
          </a:p>
        </p:txBody>
      </p:sp>
      <p:pic>
        <p:nvPicPr>
          <p:cNvPr id="293" name="Google Shape;29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9688"/>
            <a:ext cx="18288000" cy="1020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5" y="0"/>
            <a:ext cx="18283238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11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296" name="Google Shape;296;p11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7" name="Google Shape;297;p11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</p:grpSp>
      <p:grpSp>
        <p:nvGrpSpPr>
          <p:cNvPr id="298" name="Google Shape;298;p11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299" name="Google Shape;299;p11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0" name="Google Shape;300;p11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10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2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06" name="Google Shape;306;p12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7" name="Google Shape;307;p12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/>
            </a:p>
          </p:txBody>
        </p:sp>
      </p:grpSp>
      <p:sp>
        <p:nvSpPr>
          <p:cNvPr id="308" name="Google Shape;308;p12"/>
          <p:cNvSpPr/>
          <p:nvPr/>
        </p:nvSpPr>
        <p:spPr>
          <a:xfrm rot="663334">
            <a:off x="1878022" y="2757898"/>
            <a:ext cx="439811" cy="2468326"/>
          </a:xfrm>
          <a:custGeom>
            <a:rect b="b" l="l" r="r" t="t"/>
            <a:pathLst>
              <a:path extrusionOk="0" h="2468326" w="439811">
                <a:moveTo>
                  <a:pt x="0" y="0"/>
                </a:moveTo>
                <a:lnTo>
                  <a:pt x="439811" y="0"/>
                </a:lnTo>
                <a:lnTo>
                  <a:pt x="439811" y="2468326"/>
                </a:lnTo>
                <a:lnTo>
                  <a:pt x="0" y="2468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12"/>
          <p:cNvSpPr/>
          <p:nvPr/>
        </p:nvSpPr>
        <p:spPr>
          <a:xfrm rot="186853">
            <a:off x="792993" y="5589245"/>
            <a:ext cx="2067086" cy="2229211"/>
          </a:xfrm>
          <a:custGeom>
            <a:rect b="b" l="l" r="r" t="t"/>
            <a:pathLst>
              <a:path extrusionOk="0" h="2229211" w="2067086">
                <a:moveTo>
                  <a:pt x="0" y="0"/>
                </a:moveTo>
                <a:lnTo>
                  <a:pt x="2067087" y="0"/>
                </a:lnTo>
                <a:lnTo>
                  <a:pt x="2067087" y="2229210"/>
                </a:lnTo>
                <a:lnTo>
                  <a:pt x="0" y="2229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12"/>
          <p:cNvSpPr txBox="1"/>
          <p:nvPr/>
        </p:nvSpPr>
        <p:spPr>
          <a:xfrm>
            <a:off x="4171507" y="822816"/>
            <a:ext cx="9945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USER INTERFACE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11" name="Google Shape;311;p12"/>
          <p:cNvSpPr/>
          <p:nvPr/>
        </p:nvSpPr>
        <p:spPr>
          <a:xfrm rot="5400000">
            <a:off x="-1856628" y="8262871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2"/>
          <p:cNvSpPr/>
          <p:nvPr/>
        </p:nvSpPr>
        <p:spPr>
          <a:xfrm rot="5400000">
            <a:off x="-1856628" y="-2502558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12"/>
          <p:cNvSpPr/>
          <p:nvPr/>
        </p:nvSpPr>
        <p:spPr>
          <a:xfrm rot="6043654">
            <a:off x="15402672" y="8714365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2"/>
          <p:cNvSpPr txBox="1"/>
          <p:nvPr/>
        </p:nvSpPr>
        <p:spPr>
          <a:xfrm>
            <a:off x="3352800" y="2546634"/>
            <a:ext cx="11582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Character Creation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Saved to Firebase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Music!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-U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15" name="Google Shape;31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7273" y="3670918"/>
            <a:ext cx="8763000" cy="4929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12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17" name="Google Shape;317;p12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8" name="Google Shape;318;p12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11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4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24" name="Google Shape;324;p14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5" name="Google Shape;325;p14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endParaRPr/>
            </a:p>
          </p:txBody>
        </p:sp>
      </p:grpSp>
      <p:sp>
        <p:nvSpPr>
          <p:cNvPr id="326" name="Google Shape;326;p14"/>
          <p:cNvSpPr txBox="1"/>
          <p:nvPr/>
        </p:nvSpPr>
        <p:spPr>
          <a:xfrm>
            <a:off x="2436724" y="1032475"/>
            <a:ext cx="111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USER INTERFACE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27" name="Google Shape;327;p14"/>
          <p:cNvSpPr/>
          <p:nvPr/>
        </p:nvSpPr>
        <p:spPr>
          <a:xfrm rot="-1793979">
            <a:off x="-1856628" y="7590529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2"/>
                </a:lnTo>
                <a:lnTo>
                  <a:pt x="0" y="5392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14"/>
          <p:cNvSpPr/>
          <p:nvPr/>
        </p:nvSpPr>
        <p:spPr>
          <a:xfrm rot="-1793979">
            <a:off x="-3629409" y="-2696471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7" y="0"/>
                </a:lnTo>
                <a:lnTo>
                  <a:pt x="5770657" y="5392942"/>
                </a:lnTo>
                <a:lnTo>
                  <a:pt x="0" y="5392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14"/>
          <p:cNvSpPr/>
          <p:nvPr/>
        </p:nvSpPr>
        <p:spPr>
          <a:xfrm rot="-1793979">
            <a:off x="15007670" y="7960783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7" y="0"/>
                </a:lnTo>
                <a:lnTo>
                  <a:pt x="5770657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14"/>
          <p:cNvSpPr txBox="1"/>
          <p:nvPr/>
        </p:nvSpPr>
        <p:spPr>
          <a:xfrm>
            <a:off x="1598960" y="3437599"/>
            <a:ext cx="131826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Settings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506286" marR="0" rtl="0" algn="l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Help Button for controls/tutorial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506286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Volume Adjustment 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506286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Return to main menu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506286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Grade/Progress 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506286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Save button for assurance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Settings - Free Tools and utensils icons" id="331" name="Google Shape;33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7369" y="2675883"/>
            <a:ext cx="4993644" cy="4993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14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33" name="Google Shape;333;p14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4" name="Google Shape;334;p14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</a:t>
              </a: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3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"/>
          <p:cNvSpPr/>
          <p:nvPr/>
        </p:nvSpPr>
        <p:spPr>
          <a:xfrm flipH="1" rot="859134">
            <a:off x="16052467" y="2211339"/>
            <a:ext cx="727477" cy="2797987"/>
          </a:xfrm>
          <a:custGeom>
            <a:rect b="b" l="l" r="r" t="t"/>
            <a:pathLst>
              <a:path extrusionOk="0" h="2797987" w="727477">
                <a:moveTo>
                  <a:pt x="727477" y="0"/>
                </a:moveTo>
                <a:lnTo>
                  <a:pt x="0" y="0"/>
                </a:lnTo>
                <a:lnTo>
                  <a:pt x="0" y="2797987"/>
                </a:lnTo>
                <a:lnTo>
                  <a:pt x="727477" y="2797987"/>
                </a:lnTo>
                <a:lnTo>
                  <a:pt x="72747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5"/>
          <p:cNvSpPr/>
          <p:nvPr/>
        </p:nvSpPr>
        <p:spPr>
          <a:xfrm rot="-804132">
            <a:off x="16186945" y="5435972"/>
            <a:ext cx="544771" cy="3368149"/>
          </a:xfrm>
          <a:custGeom>
            <a:rect b="b" l="l" r="r" t="t"/>
            <a:pathLst>
              <a:path extrusionOk="0" h="3368149" w="544771">
                <a:moveTo>
                  <a:pt x="0" y="0"/>
                </a:moveTo>
                <a:lnTo>
                  <a:pt x="544770" y="0"/>
                </a:lnTo>
                <a:lnTo>
                  <a:pt x="544770" y="3368149"/>
                </a:lnTo>
                <a:lnTo>
                  <a:pt x="0" y="3368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15"/>
          <p:cNvSpPr txBox="1"/>
          <p:nvPr/>
        </p:nvSpPr>
        <p:spPr>
          <a:xfrm>
            <a:off x="4208082" y="1345691"/>
            <a:ext cx="9944950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/>
          </a:p>
        </p:txBody>
      </p:sp>
      <p:sp>
        <p:nvSpPr>
          <p:cNvPr id="342" name="Google Shape;342;p15"/>
          <p:cNvSpPr/>
          <p:nvPr/>
        </p:nvSpPr>
        <p:spPr>
          <a:xfrm rot="5400000">
            <a:off x="-1856628" y="8262871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15"/>
          <p:cNvSpPr/>
          <p:nvPr/>
        </p:nvSpPr>
        <p:spPr>
          <a:xfrm rot="5400000">
            <a:off x="-1856628" y="-2502558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5"/>
          <p:cNvSpPr/>
          <p:nvPr/>
        </p:nvSpPr>
        <p:spPr>
          <a:xfrm rot="6043654">
            <a:off x="15402672" y="8714365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5" name="Google Shape;34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0" y="0"/>
            <a:ext cx="18288000" cy="1039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15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47" name="Google Shape;347;p15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8" name="Google Shape;348;p15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  <a:endParaRPr/>
            </a:p>
          </p:txBody>
        </p:sp>
      </p:grpSp>
      <p:grpSp>
        <p:nvGrpSpPr>
          <p:cNvPr id="349" name="Google Shape;349;p15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50" name="Google Shape;350;p15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1" name="Google Shape;351;p15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14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7288645" y="396360"/>
            <a:ext cx="8894283" cy="8861940"/>
          </a:xfrm>
          <a:custGeom>
            <a:rect b="b" l="l" r="r" t="t"/>
            <a:pathLst>
              <a:path extrusionOk="0" h="8861940" w="8894283">
                <a:moveTo>
                  <a:pt x="0" y="0"/>
                </a:moveTo>
                <a:lnTo>
                  <a:pt x="8894283" y="0"/>
                </a:lnTo>
                <a:lnTo>
                  <a:pt x="8894283" y="8861940"/>
                </a:lnTo>
                <a:lnTo>
                  <a:pt x="0" y="8861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84096">
            <a:off x="936786" y="3276691"/>
            <a:ext cx="5489066" cy="5621949"/>
          </a:xfrm>
          <a:custGeom>
            <a:rect b="b" l="l" r="r" t="t"/>
            <a:pathLst>
              <a:path extrusionOk="0" h="5621949" w="5489066">
                <a:moveTo>
                  <a:pt x="0" y="0"/>
                </a:moveTo>
                <a:lnTo>
                  <a:pt x="5489066" y="0"/>
                </a:lnTo>
                <a:lnTo>
                  <a:pt x="5489066" y="5621949"/>
                </a:lnTo>
                <a:lnTo>
                  <a:pt x="0" y="5621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8" name="Google Shape;98;p2"/>
          <p:cNvGrpSpPr/>
          <p:nvPr/>
        </p:nvGrpSpPr>
        <p:grpSpPr>
          <a:xfrm>
            <a:off x="6473072" y="2303571"/>
            <a:ext cx="10786228" cy="6902987"/>
            <a:chOff x="0" y="-28575"/>
            <a:chExt cx="2840817" cy="1818071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2840817" cy="1789496"/>
            </a:xfrm>
            <a:custGeom>
              <a:rect b="b" l="l" r="r" t="t"/>
              <a:pathLst>
                <a:path extrusionOk="0" h="1789496" w="2840817">
                  <a:moveTo>
                    <a:pt x="0" y="0"/>
                  </a:moveTo>
                  <a:lnTo>
                    <a:pt x="2840817" y="0"/>
                  </a:lnTo>
                  <a:lnTo>
                    <a:pt x="2840817" y="1789496"/>
                  </a:lnTo>
                  <a:lnTo>
                    <a:pt x="0" y="1789496"/>
                  </a:lnTo>
                  <a:close/>
                </a:path>
              </a:pathLst>
            </a:custGeom>
            <a:solidFill>
              <a:srgbClr val="FFFFFF"/>
            </a:solidFill>
            <a:ln cap="sq" cmpd="sng" w="190500">
              <a:solidFill>
                <a:srgbClr val="E5D8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28575"/>
              <a:ext cx="2840817" cy="18180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"/>
          <p:cNvSpPr/>
          <p:nvPr/>
        </p:nvSpPr>
        <p:spPr>
          <a:xfrm flipH="1">
            <a:off x="14624913" y="6975114"/>
            <a:ext cx="3663087" cy="4040799"/>
          </a:xfrm>
          <a:custGeom>
            <a:rect b="b" l="l" r="r" t="t"/>
            <a:pathLst>
              <a:path extrusionOk="0" h="4040799" w="3663087">
                <a:moveTo>
                  <a:pt x="3663087" y="0"/>
                </a:moveTo>
                <a:lnTo>
                  <a:pt x="0" y="0"/>
                </a:lnTo>
                <a:lnTo>
                  <a:pt x="0" y="4040798"/>
                </a:lnTo>
                <a:lnTo>
                  <a:pt x="3663087" y="4040798"/>
                </a:lnTo>
                <a:lnTo>
                  <a:pt x="366308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2"/>
          <p:cNvSpPr txBox="1"/>
          <p:nvPr/>
        </p:nvSpPr>
        <p:spPr>
          <a:xfrm>
            <a:off x="8016121" y="2697521"/>
            <a:ext cx="7439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F7386"/>
                </a:solidFill>
                <a:latin typeface="Sigmar One"/>
                <a:ea typeface="Sigmar One"/>
                <a:cs typeface="Sigmar One"/>
                <a:sym typeface="Sigmar One"/>
              </a:rPr>
              <a:t>TIRED of hours upon hours of BORING lectures</a:t>
            </a:r>
            <a:endParaRPr sz="100"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104" name="Google Shape;104;p2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5" name="Google Shape;105;p2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01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sp>
        <p:nvSpPr>
          <p:cNvPr id="106" name="Google Shape;106;p2"/>
          <p:cNvSpPr/>
          <p:nvPr/>
        </p:nvSpPr>
        <p:spPr>
          <a:xfrm rot="828422">
            <a:off x="-2199245" y="-3678030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90" y="0"/>
                </a:lnTo>
                <a:lnTo>
                  <a:pt x="6455890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 rot="828422">
            <a:off x="-2606421" y="6711102"/>
            <a:ext cx="5891226" cy="5505618"/>
          </a:xfrm>
          <a:custGeom>
            <a:rect b="b" l="l" r="r" t="t"/>
            <a:pathLst>
              <a:path extrusionOk="0" h="5505618" w="5891226">
                <a:moveTo>
                  <a:pt x="0" y="0"/>
                </a:moveTo>
                <a:lnTo>
                  <a:pt x="5891226" y="0"/>
                </a:lnTo>
                <a:lnTo>
                  <a:pt x="5891226" y="5505618"/>
                </a:lnTo>
                <a:lnTo>
                  <a:pt x="0" y="5505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 txBox="1"/>
          <p:nvPr/>
        </p:nvSpPr>
        <p:spPr>
          <a:xfrm>
            <a:off x="7147107" y="5631762"/>
            <a:ext cx="9438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096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 2023 study found that through challenge-based video games student performance increased 89.45% compared to traditional lecture-based classes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0451" y="1712590"/>
            <a:ext cx="6143624" cy="8191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16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58" name="Google Shape;358;p16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9" name="Google Shape;359;p16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15</a:t>
              </a:r>
              <a:endParaRPr/>
            </a:p>
          </p:txBody>
        </p:sp>
      </p:grpSp>
      <p:sp>
        <p:nvSpPr>
          <p:cNvPr id="360" name="Google Shape;360;p16"/>
          <p:cNvSpPr/>
          <p:nvPr/>
        </p:nvSpPr>
        <p:spPr>
          <a:xfrm rot="828422">
            <a:off x="-1852522" y="-2528978"/>
            <a:ext cx="5412207" cy="5057953"/>
          </a:xfrm>
          <a:custGeom>
            <a:rect b="b" l="l" r="r" t="t"/>
            <a:pathLst>
              <a:path extrusionOk="0" h="5057953" w="5412207">
                <a:moveTo>
                  <a:pt x="0" y="0"/>
                </a:moveTo>
                <a:lnTo>
                  <a:pt x="5412207" y="0"/>
                </a:lnTo>
                <a:lnTo>
                  <a:pt x="5412207" y="5057954"/>
                </a:lnTo>
                <a:lnTo>
                  <a:pt x="0" y="5057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6"/>
          <p:cNvSpPr txBox="1"/>
          <p:nvPr/>
        </p:nvSpPr>
        <p:spPr>
          <a:xfrm>
            <a:off x="3657534" y="657997"/>
            <a:ext cx="1148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LEVEL SELECTOR SCENE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2" name="Google Shape;362;p16"/>
          <p:cNvSpPr/>
          <p:nvPr/>
        </p:nvSpPr>
        <p:spPr>
          <a:xfrm rot="-1555627">
            <a:off x="-2199245" y="6773409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90" y="0"/>
                </a:lnTo>
                <a:lnTo>
                  <a:pt x="6455890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16"/>
          <p:cNvSpPr txBox="1"/>
          <p:nvPr/>
        </p:nvSpPr>
        <p:spPr>
          <a:xfrm>
            <a:off x="2286000" y="2520665"/>
            <a:ext cx="10744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Bays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349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Designed after SIU’s clinics</a:t>
            </a:r>
            <a:endParaRPr i="0" sz="36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Desks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349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Blurb about patient</a:t>
            </a:r>
            <a:endParaRPr i="0" sz="36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64" name="Google Shape;364;p16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65" name="Google Shape;365;p16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6" name="Google Shape;366;p16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15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"/>
          <p:cNvSpPr/>
          <p:nvPr/>
        </p:nvSpPr>
        <p:spPr>
          <a:xfrm flipH="1" rot="859134">
            <a:off x="16052467" y="2211339"/>
            <a:ext cx="727477" cy="2797987"/>
          </a:xfrm>
          <a:custGeom>
            <a:rect b="b" l="l" r="r" t="t"/>
            <a:pathLst>
              <a:path extrusionOk="0" h="2797987" w="727477">
                <a:moveTo>
                  <a:pt x="727477" y="0"/>
                </a:moveTo>
                <a:lnTo>
                  <a:pt x="0" y="0"/>
                </a:lnTo>
                <a:lnTo>
                  <a:pt x="0" y="2797987"/>
                </a:lnTo>
                <a:lnTo>
                  <a:pt x="727477" y="2797987"/>
                </a:lnTo>
                <a:lnTo>
                  <a:pt x="72747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7"/>
          <p:cNvSpPr/>
          <p:nvPr/>
        </p:nvSpPr>
        <p:spPr>
          <a:xfrm rot="-804132">
            <a:off x="16186945" y="5435972"/>
            <a:ext cx="544771" cy="3368149"/>
          </a:xfrm>
          <a:custGeom>
            <a:rect b="b" l="l" r="r" t="t"/>
            <a:pathLst>
              <a:path extrusionOk="0" h="3368149" w="544771">
                <a:moveTo>
                  <a:pt x="0" y="0"/>
                </a:moveTo>
                <a:lnTo>
                  <a:pt x="544770" y="0"/>
                </a:lnTo>
                <a:lnTo>
                  <a:pt x="544770" y="3368149"/>
                </a:lnTo>
                <a:lnTo>
                  <a:pt x="0" y="3368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17"/>
          <p:cNvSpPr txBox="1"/>
          <p:nvPr/>
        </p:nvSpPr>
        <p:spPr>
          <a:xfrm>
            <a:off x="4208082" y="1345691"/>
            <a:ext cx="9944950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/>
          </a:p>
        </p:txBody>
      </p:sp>
      <p:pic>
        <p:nvPicPr>
          <p:cNvPr id="374" name="Google Shape;37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463"/>
            <a:ext cx="18288000" cy="1025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12514241" y="57046"/>
            <a:ext cx="5773759" cy="1677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17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77" name="Google Shape;377;p17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8" name="Google Shape;378;p17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r>
              <a:endParaRPr/>
            </a:p>
          </p:txBody>
        </p:sp>
      </p:grpSp>
      <p:grpSp>
        <p:nvGrpSpPr>
          <p:cNvPr id="379" name="Google Shape;379;p17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80" name="Google Shape;380;p17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1" name="Google Shape;381;p17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16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8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87" name="Google Shape;387;p18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8" name="Google Shape;388;p18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/>
            </a:p>
          </p:txBody>
        </p:sp>
      </p:grpSp>
      <p:sp>
        <p:nvSpPr>
          <p:cNvPr id="389" name="Google Shape;389;p18"/>
          <p:cNvSpPr txBox="1"/>
          <p:nvPr/>
        </p:nvSpPr>
        <p:spPr>
          <a:xfrm>
            <a:off x="1960124" y="987350"/>
            <a:ext cx="12279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AXIUM </a:t>
            </a: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IMPLEMENTATION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90" name="Google Shape;390;p18"/>
          <p:cNvSpPr/>
          <p:nvPr/>
        </p:nvSpPr>
        <p:spPr>
          <a:xfrm rot="-10508403">
            <a:off x="-1856628" y="7590529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2"/>
                </a:lnTo>
                <a:lnTo>
                  <a:pt x="0" y="5392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18"/>
          <p:cNvSpPr/>
          <p:nvPr/>
        </p:nvSpPr>
        <p:spPr>
          <a:xfrm rot="-1793979">
            <a:off x="-3629409" y="-2696471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7" y="0"/>
                </a:lnTo>
                <a:lnTo>
                  <a:pt x="5770657" y="5392942"/>
                </a:lnTo>
                <a:lnTo>
                  <a:pt x="0" y="5392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18"/>
          <p:cNvSpPr txBox="1"/>
          <p:nvPr/>
        </p:nvSpPr>
        <p:spPr>
          <a:xfrm>
            <a:off x="1598960" y="3437599"/>
            <a:ext cx="13182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Software dental students use in school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Organizes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349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Patient information</a:t>
            </a:r>
            <a:endParaRPr i="0" sz="36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349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Student schedules</a:t>
            </a:r>
            <a:endParaRPr i="0" sz="36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3" name="Google Shape;39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2149" y="4379190"/>
            <a:ext cx="8102092" cy="560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18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395" name="Google Shape;395;p18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6" name="Google Shape;396;p18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17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"/>
          <p:cNvSpPr/>
          <p:nvPr/>
        </p:nvSpPr>
        <p:spPr>
          <a:xfrm flipH="1" rot="859134">
            <a:off x="16052467" y="2211339"/>
            <a:ext cx="727477" cy="2797987"/>
          </a:xfrm>
          <a:custGeom>
            <a:rect b="b" l="l" r="r" t="t"/>
            <a:pathLst>
              <a:path extrusionOk="0" h="2797987" w="727477">
                <a:moveTo>
                  <a:pt x="727477" y="0"/>
                </a:moveTo>
                <a:lnTo>
                  <a:pt x="0" y="0"/>
                </a:lnTo>
                <a:lnTo>
                  <a:pt x="0" y="2797987"/>
                </a:lnTo>
                <a:lnTo>
                  <a:pt x="727477" y="2797987"/>
                </a:lnTo>
                <a:lnTo>
                  <a:pt x="72747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19"/>
          <p:cNvSpPr/>
          <p:nvPr/>
        </p:nvSpPr>
        <p:spPr>
          <a:xfrm rot="-804132">
            <a:off x="16186945" y="5435972"/>
            <a:ext cx="544771" cy="3368149"/>
          </a:xfrm>
          <a:custGeom>
            <a:rect b="b" l="l" r="r" t="t"/>
            <a:pathLst>
              <a:path extrusionOk="0" h="3368149" w="544771">
                <a:moveTo>
                  <a:pt x="0" y="0"/>
                </a:moveTo>
                <a:lnTo>
                  <a:pt x="544770" y="0"/>
                </a:lnTo>
                <a:lnTo>
                  <a:pt x="544770" y="3368149"/>
                </a:lnTo>
                <a:lnTo>
                  <a:pt x="0" y="3368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19"/>
          <p:cNvSpPr txBox="1"/>
          <p:nvPr/>
        </p:nvSpPr>
        <p:spPr>
          <a:xfrm>
            <a:off x="4208082" y="1345691"/>
            <a:ext cx="9944950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/>
          </a:p>
        </p:txBody>
      </p:sp>
      <p:pic>
        <p:nvPicPr>
          <p:cNvPr id="404" name="Google Shape;40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4925"/>
            <a:ext cx="18288000" cy="1021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19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406" name="Google Shape;406;p19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7" name="Google Shape;407;p19"/>
            <p:cNvSpPr txBox="1"/>
            <p:nvPr/>
          </p:nvSpPr>
          <p:spPr>
            <a:xfrm>
              <a:off x="566020" y="726765"/>
              <a:ext cx="2092656" cy="1930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33">
                  <a:solidFill>
                    <a:srgbClr val="0E7386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/>
            </a:p>
          </p:txBody>
        </p:sp>
      </p:grpSp>
      <p:grpSp>
        <p:nvGrpSpPr>
          <p:cNvPr id="408" name="Google Shape;408;p19"/>
          <p:cNvGrpSpPr/>
          <p:nvPr/>
        </p:nvGrpSpPr>
        <p:grpSpPr>
          <a:xfrm>
            <a:off x="15138334" y="-661369"/>
            <a:ext cx="2555742" cy="2555742"/>
            <a:chOff x="0" y="0"/>
            <a:chExt cx="3407656" cy="3407656"/>
          </a:xfrm>
        </p:grpSpPr>
        <p:sp>
          <p:nvSpPr>
            <p:cNvPr id="409" name="Google Shape;409;p19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0" name="Google Shape;410;p19"/>
            <p:cNvSpPr txBox="1"/>
            <p:nvPr/>
          </p:nvSpPr>
          <p:spPr>
            <a:xfrm>
              <a:off x="657420" y="1415198"/>
              <a:ext cx="2092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E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18</a:t>
              </a:r>
              <a:endParaRPr sz="60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/>
          <p:nvPr/>
        </p:nvSpPr>
        <p:spPr>
          <a:xfrm flipH="1" rot="216457">
            <a:off x="1096697" y="6561598"/>
            <a:ext cx="727477" cy="2797987"/>
          </a:xfrm>
          <a:custGeom>
            <a:rect b="b" l="l" r="r" t="t"/>
            <a:pathLst>
              <a:path extrusionOk="0" h="2797987" w="727477">
                <a:moveTo>
                  <a:pt x="727476" y="0"/>
                </a:moveTo>
                <a:lnTo>
                  <a:pt x="0" y="0"/>
                </a:lnTo>
                <a:lnTo>
                  <a:pt x="0" y="2797987"/>
                </a:lnTo>
                <a:lnTo>
                  <a:pt x="727476" y="2797987"/>
                </a:lnTo>
                <a:lnTo>
                  <a:pt x="72747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20"/>
          <p:cNvSpPr/>
          <p:nvPr/>
        </p:nvSpPr>
        <p:spPr>
          <a:xfrm rot="5400000">
            <a:off x="-2801853" y="-1213772"/>
            <a:ext cx="6481725" cy="6057467"/>
          </a:xfrm>
          <a:custGeom>
            <a:rect b="b" l="l" r="r" t="t"/>
            <a:pathLst>
              <a:path extrusionOk="0" h="6057467" w="6481725">
                <a:moveTo>
                  <a:pt x="0" y="0"/>
                </a:moveTo>
                <a:lnTo>
                  <a:pt x="6481725" y="0"/>
                </a:lnTo>
                <a:lnTo>
                  <a:pt x="6481725" y="6057467"/>
                </a:lnTo>
                <a:lnTo>
                  <a:pt x="0" y="6057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20"/>
          <p:cNvSpPr/>
          <p:nvPr/>
        </p:nvSpPr>
        <p:spPr>
          <a:xfrm rot="-1446809">
            <a:off x="1101930" y="6532371"/>
            <a:ext cx="544771" cy="3368149"/>
          </a:xfrm>
          <a:custGeom>
            <a:rect b="b" l="l" r="r" t="t"/>
            <a:pathLst>
              <a:path extrusionOk="0" h="3368149" w="544771">
                <a:moveTo>
                  <a:pt x="0" y="0"/>
                </a:moveTo>
                <a:lnTo>
                  <a:pt x="544771" y="0"/>
                </a:lnTo>
                <a:lnTo>
                  <a:pt x="544771" y="3368149"/>
                </a:lnTo>
                <a:lnTo>
                  <a:pt x="0" y="3368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20"/>
          <p:cNvSpPr txBox="1"/>
          <p:nvPr/>
        </p:nvSpPr>
        <p:spPr>
          <a:xfrm>
            <a:off x="4171525" y="709013"/>
            <a:ext cx="994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BENEFITS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19" name="Google Shape;419;p20"/>
          <p:cNvSpPr txBox="1"/>
          <p:nvPr/>
        </p:nvSpPr>
        <p:spPr>
          <a:xfrm>
            <a:off x="2492180" y="3059195"/>
            <a:ext cx="145443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67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Lexend"/>
              <a:buChar char="•"/>
            </a:pPr>
            <a:r>
              <a:rPr i="0" lang="en-US" sz="42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Improved Retention</a:t>
            </a:r>
            <a:endParaRPr i="0" sz="42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667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Lexend"/>
              <a:buChar char="•"/>
            </a:pPr>
            <a:r>
              <a:rPr i="0" lang="en-US" sz="42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Active Participation</a:t>
            </a:r>
            <a:endParaRPr i="0" sz="42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667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Lexend"/>
              <a:buChar char="•"/>
            </a:pPr>
            <a:r>
              <a:rPr i="0" lang="en-US" sz="42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Real-Time Feedback</a:t>
            </a:r>
            <a:endParaRPr i="0" sz="42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667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Lexend"/>
              <a:buChar char="•"/>
            </a:pPr>
            <a:r>
              <a:rPr i="0" lang="en-US" sz="42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Complex Case Exposure</a:t>
            </a:r>
            <a:endParaRPr i="0" sz="42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667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Lexend"/>
              <a:buChar char="•"/>
            </a:pPr>
            <a:r>
              <a:rPr i="0" lang="en-US" sz="42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Instructor Oversight</a:t>
            </a:r>
            <a:endParaRPr i="0" sz="42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667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Lexend"/>
              <a:buChar char="•"/>
            </a:pPr>
            <a:r>
              <a:rPr i="0" lang="en-US" sz="42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Used for Future Research Paper!</a:t>
            </a:r>
            <a:endParaRPr i="0" sz="42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3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0" name="Google Shape;42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62441" y="1971643"/>
            <a:ext cx="6669901" cy="349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72647" y="6204707"/>
            <a:ext cx="4859694" cy="317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0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423" name="Google Shape;423;p20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4" name="Google Shape;424;p20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11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"/>
          <p:cNvSpPr/>
          <p:nvPr/>
        </p:nvSpPr>
        <p:spPr>
          <a:xfrm rot="5400000">
            <a:off x="-2320603" y="-1425547"/>
            <a:ext cx="6481725" cy="6057467"/>
          </a:xfrm>
          <a:custGeom>
            <a:rect b="b" l="l" r="r" t="t"/>
            <a:pathLst>
              <a:path extrusionOk="0" h="6057467" w="6481725">
                <a:moveTo>
                  <a:pt x="0" y="0"/>
                </a:moveTo>
                <a:lnTo>
                  <a:pt x="6481725" y="0"/>
                </a:lnTo>
                <a:lnTo>
                  <a:pt x="6481725" y="6057467"/>
                </a:lnTo>
                <a:lnTo>
                  <a:pt x="0" y="6057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21"/>
          <p:cNvSpPr txBox="1"/>
          <p:nvPr/>
        </p:nvSpPr>
        <p:spPr>
          <a:xfrm>
            <a:off x="4171500" y="1032463"/>
            <a:ext cx="994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TESTING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31" name="Google Shape;431;p21"/>
          <p:cNvSpPr txBox="1"/>
          <p:nvPr/>
        </p:nvSpPr>
        <p:spPr>
          <a:xfrm>
            <a:off x="1534172" y="3164965"/>
            <a:ext cx="104394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sng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Integration Testing: Bottom Up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One game object at a time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One level at a time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" name="Google Shape;432;p21"/>
          <p:cNvSpPr txBox="1"/>
          <p:nvPr/>
        </p:nvSpPr>
        <p:spPr>
          <a:xfrm>
            <a:off x="10286568" y="3164965"/>
            <a:ext cx="10439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sng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Playtesting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Group Alpha Testing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Closed Beta Testing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SIU Dental Student Testing</a:t>
            </a:r>
            <a:endParaRPr i="0" sz="3600" u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33" name="Google Shape;43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4172" y="5837445"/>
            <a:ext cx="6762861" cy="364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84939" y="6091408"/>
            <a:ext cx="6058331" cy="3392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1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436" name="Google Shape;436;p21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7" name="Google Shape;437;p21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09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f1778f47a_0_26"/>
          <p:cNvSpPr txBox="1"/>
          <p:nvPr/>
        </p:nvSpPr>
        <p:spPr>
          <a:xfrm>
            <a:off x="4171500" y="362438"/>
            <a:ext cx="994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PLAY </a:t>
            </a: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TESTING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443" name="Google Shape;443;g34f1778f47a_0_26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444" name="Google Shape;444;g34f1778f47a_0_26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5" name="Google Shape;445;g34f1778f47a_0_26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12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pic>
        <p:nvPicPr>
          <p:cNvPr id="446" name="Google Shape;446;g34f1778f47a_0_26"/>
          <p:cNvPicPr preferRelativeResize="0"/>
          <p:nvPr/>
        </p:nvPicPr>
        <p:blipFill rotWithShape="1">
          <a:blip r:embed="rId4">
            <a:alphaModFix/>
          </a:blip>
          <a:srcRect b="11437" l="0" r="0" t="5801"/>
          <a:stretch/>
        </p:blipFill>
        <p:spPr>
          <a:xfrm>
            <a:off x="738425" y="5411075"/>
            <a:ext cx="12771500" cy="42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34f1778f47a_0_26"/>
          <p:cNvPicPr preferRelativeResize="0"/>
          <p:nvPr/>
        </p:nvPicPr>
        <p:blipFill rotWithShape="1">
          <a:blip r:embed="rId5">
            <a:alphaModFix/>
          </a:blip>
          <a:srcRect b="0" l="0" r="0" t="6498"/>
          <a:stretch/>
        </p:blipFill>
        <p:spPr>
          <a:xfrm>
            <a:off x="328125" y="1376750"/>
            <a:ext cx="9945001" cy="376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4f1778f47a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82078" y="1376751"/>
            <a:ext cx="7420674" cy="37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34f1778f47a_0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64400" y="5921336"/>
            <a:ext cx="4238350" cy="298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f1778f47a_0_56"/>
          <p:cNvSpPr txBox="1"/>
          <p:nvPr/>
        </p:nvSpPr>
        <p:spPr>
          <a:xfrm>
            <a:off x="773350" y="362450"/>
            <a:ext cx="16741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RESULTS FROM PLAYTESTING</a:t>
            </a:r>
            <a:endParaRPr sz="6900"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455" name="Google Shape;455;g34f1778f47a_0_56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456" name="Google Shape;456;g34f1778f47a_0_56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57" name="Google Shape;457;g34f1778f47a_0_56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13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pic>
        <p:nvPicPr>
          <p:cNvPr descr="Output image" id="458" name="Google Shape;458;g34f1778f47a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50" y="1280600"/>
            <a:ext cx="16741301" cy="30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34f1778f47a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200" y="4068825"/>
            <a:ext cx="16753603" cy="30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34f1778f47a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225" y="6946950"/>
            <a:ext cx="16753603" cy="30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/>
          <p:nvPr/>
        </p:nvSpPr>
        <p:spPr>
          <a:xfrm rot="5400000">
            <a:off x="-2445528" y="-1885972"/>
            <a:ext cx="6481725" cy="6057467"/>
          </a:xfrm>
          <a:custGeom>
            <a:rect b="b" l="l" r="r" t="t"/>
            <a:pathLst>
              <a:path extrusionOk="0" h="6057467" w="6481725">
                <a:moveTo>
                  <a:pt x="0" y="0"/>
                </a:moveTo>
                <a:lnTo>
                  <a:pt x="6481725" y="0"/>
                </a:lnTo>
                <a:lnTo>
                  <a:pt x="6481725" y="6057467"/>
                </a:lnTo>
                <a:lnTo>
                  <a:pt x="0" y="6057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2"/>
          <p:cNvSpPr txBox="1"/>
          <p:nvPr/>
        </p:nvSpPr>
        <p:spPr>
          <a:xfrm>
            <a:off x="3536282" y="527138"/>
            <a:ext cx="11533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HOW WE </a:t>
            </a: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COLLABORATE</a:t>
            </a: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67" name="Google Shape;467;p22"/>
          <p:cNvSpPr txBox="1"/>
          <p:nvPr/>
        </p:nvSpPr>
        <p:spPr>
          <a:xfrm>
            <a:off x="1536077" y="2482375"/>
            <a:ext cx="73752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Google Drive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349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Documents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GitHub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349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Code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Discord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349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Team communication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Microsoft Outlook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349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cap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Client communication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68" name="Google Shape;468;p22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469" name="Google Shape;469;p22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0" name="Google Shape;470;p22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14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pic>
        <p:nvPicPr>
          <p:cNvPr id="471" name="Google Shape;47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850" y="6124947"/>
            <a:ext cx="9942199" cy="3912475"/>
          </a:xfrm>
          <a:prstGeom prst="rect">
            <a:avLst/>
          </a:prstGeom>
          <a:noFill/>
          <a:ln cap="flat" cmpd="sng" w="38100">
            <a:solidFill>
              <a:srgbClr val="E5D8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121" y="7753925"/>
            <a:ext cx="6938999" cy="2283500"/>
          </a:xfrm>
          <a:prstGeom prst="rect">
            <a:avLst/>
          </a:prstGeom>
          <a:noFill/>
          <a:ln cap="flat" cmpd="sng" w="38100">
            <a:solidFill>
              <a:srgbClr val="E5D8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3025" y="2482374"/>
            <a:ext cx="5044450" cy="3031950"/>
          </a:xfrm>
          <a:prstGeom prst="rect">
            <a:avLst/>
          </a:prstGeom>
          <a:noFill/>
          <a:ln cap="flat" cmpd="sng" w="38100">
            <a:solidFill>
              <a:srgbClr val="E5D8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68988" y="2482375"/>
            <a:ext cx="6211050" cy="3031950"/>
          </a:xfrm>
          <a:prstGeom prst="rect">
            <a:avLst/>
          </a:prstGeom>
          <a:noFill/>
          <a:ln cap="flat" cmpd="sng" w="38100">
            <a:solidFill>
              <a:srgbClr val="E5D8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f1778f47a_0_1"/>
          <p:cNvSpPr/>
          <p:nvPr/>
        </p:nvSpPr>
        <p:spPr>
          <a:xfrm rot="5400000">
            <a:off x="-2801853" y="-1213772"/>
            <a:ext cx="6481725" cy="6057467"/>
          </a:xfrm>
          <a:custGeom>
            <a:rect b="b" l="l" r="r" t="t"/>
            <a:pathLst>
              <a:path extrusionOk="0" h="6057467" w="6481725">
                <a:moveTo>
                  <a:pt x="0" y="0"/>
                </a:moveTo>
                <a:lnTo>
                  <a:pt x="6481725" y="0"/>
                </a:lnTo>
                <a:lnTo>
                  <a:pt x="6481725" y="6057467"/>
                </a:lnTo>
                <a:lnTo>
                  <a:pt x="0" y="6057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34f1778f47a_0_1"/>
          <p:cNvSpPr txBox="1"/>
          <p:nvPr/>
        </p:nvSpPr>
        <p:spPr>
          <a:xfrm>
            <a:off x="3536282" y="527138"/>
            <a:ext cx="1153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DOCUMENTATION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481" name="Google Shape;481;g34f1778f47a_0_1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482" name="Google Shape;482;g34f1778f47a_0_1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3" name="Google Shape;483;g34f1778f47a_0_1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15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pic>
        <p:nvPicPr>
          <p:cNvPr id="484" name="Google Shape;484;g34f1778f47a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725" y="2410488"/>
            <a:ext cx="7368224" cy="654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34f1778f47a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0350" y="2443075"/>
            <a:ext cx="7368224" cy="6481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g34f1778f47a_0_1"/>
          <p:cNvGrpSpPr/>
          <p:nvPr/>
        </p:nvGrpSpPr>
        <p:grpSpPr>
          <a:xfrm>
            <a:off x="256891" y="7789632"/>
            <a:ext cx="2301107" cy="2195899"/>
            <a:chOff x="78341" y="7746919"/>
            <a:chExt cx="2301107" cy="2195899"/>
          </a:xfrm>
        </p:grpSpPr>
        <p:sp>
          <p:nvSpPr>
            <p:cNvPr id="487" name="Google Shape;487;g34f1778f47a_0_1"/>
            <p:cNvSpPr/>
            <p:nvPr/>
          </p:nvSpPr>
          <p:spPr>
            <a:xfrm flipH="1" rot="-446546">
              <a:off x="180325" y="8089333"/>
              <a:ext cx="1626558" cy="1754917"/>
            </a:xfrm>
            <a:custGeom>
              <a:rect b="b" l="l" r="r" t="t"/>
              <a:pathLst>
                <a:path extrusionOk="0" h="3109581" w="2906045">
                  <a:moveTo>
                    <a:pt x="0" y="0"/>
                  </a:moveTo>
                  <a:lnTo>
                    <a:pt x="2906045" y="0"/>
                  </a:lnTo>
                  <a:lnTo>
                    <a:pt x="2906045" y="3109581"/>
                  </a:lnTo>
                  <a:lnTo>
                    <a:pt x="0" y="31095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8" name="Google Shape;488;g34f1778f47a_0_1"/>
            <p:cNvSpPr/>
            <p:nvPr/>
          </p:nvSpPr>
          <p:spPr>
            <a:xfrm rot="-3782057">
              <a:off x="1473448" y="7808311"/>
              <a:ext cx="694393" cy="897478"/>
            </a:xfrm>
            <a:custGeom>
              <a:rect b="b" l="l" r="r" t="t"/>
              <a:pathLst>
                <a:path extrusionOk="0" h="4865023" w="4343139">
                  <a:moveTo>
                    <a:pt x="0" y="0"/>
                  </a:moveTo>
                  <a:lnTo>
                    <a:pt x="4343139" y="0"/>
                  </a:lnTo>
                  <a:lnTo>
                    <a:pt x="4343139" y="4865023"/>
                  </a:lnTo>
                  <a:lnTo>
                    <a:pt x="0" y="48650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12581289" y="3676303"/>
            <a:ext cx="4343139" cy="4865023"/>
          </a:xfrm>
          <a:custGeom>
            <a:rect b="b" l="l" r="r" t="t"/>
            <a:pathLst>
              <a:path extrusionOk="0" h="4865023" w="4343139">
                <a:moveTo>
                  <a:pt x="0" y="0"/>
                </a:moveTo>
                <a:lnTo>
                  <a:pt x="4343139" y="0"/>
                </a:lnTo>
                <a:lnTo>
                  <a:pt x="4343139" y="4865023"/>
                </a:lnTo>
                <a:lnTo>
                  <a:pt x="0" y="486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 rot="-1555627">
            <a:off x="-2199245" y="6773409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90" y="0"/>
                </a:lnTo>
                <a:lnTo>
                  <a:pt x="6455890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3"/>
          <p:cNvSpPr txBox="1"/>
          <p:nvPr/>
        </p:nvSpPr>
        <p:spPr>
          <a:xfrm>
            <a:off x="3401000" y="3098800"/>
            <a:ext cx="9180300" cy="5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Trouble making studying engaging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Difficulties in retaining information  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Our design…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Interactive learning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Engaging content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Lexend"/>
              <a:buChar char="•"/>
            </a:pPr>
            <a:r>
              <a:rPr i="0" lang="en-US" sz="3600" u="none" strike="noStrike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Allows for retention of difficult terms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Used for Future Research Paper!</a:t>
            </a:r>
            <a:endParaRPr sz="3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36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871845" y="1411875"/>
            <a:ext cx="14544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THE PROBLEM…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117" name="Google Shape;117;p3"/>
          <p:cNvSpPr/>
          <p:nvPr/>
        </p:nvSpPr>
        <p:spPr>
          <a:xfrm rot="828422">
            <a:off x="-2666002" y="-4191101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89" y="0"/>
                </a:lnTo>
                <a:lnTo>
                  <a:pt x="6455889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 rot="828422">
            <a:off x="15903365" y="7758023"/>
            <a:ext cx="5412207" cy="5057953"/>
          </a:xfrm>
          <a:custGeom>
            <a:rect b="b" l="l" r="r" t="t"/>
            <a:pathLst>
              <a:path extrusionOk="0" h="5057953" w="5412207">
                <a:moveTo>
                  <a:pt x="0" y="0"/>
                </a:moveTo>
                <a:lnTo>
                  <a:pt x="5412207" y="0"/>
                </a:lnTo>
                <a:lnTo>
                  <a:pt x="5412207" y="5057954"/>
                </a:lnTo>
                <a:lnTo>
                  <a:pt x="0" y="5057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3"/>
          <p:cNvSpPr txBox="1"/>
          <p:nvPr/>
        </p:nvSpPr>
        <p:spPr>
          <a:xfrm>
            <a:off x="16999020" y="85026"/>
            <a:ext cx="8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F7386"/>
                </a:solidFill>
                <a:latin typeface="Sigmar One"/>
                <a:ea typeface="Sigmar One"/>
                <a:cs typeface="Sigmar One"/>
                <a:sym typeface="Sigmar One"/>
              </a:rPr>
              <a:t>01</a:t>
            </a:r>
            <a:endParaRPr sz="4200"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121" name="Google Shape;121;p3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02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/>
          <p:nvPr/>
        </p:nvSpPr>
        <p:spPr>
          <a:xfrm rot="5400000">
            <a:off x="-2801853" y="-1213772"/>
            <a:ext cx="6481725" cy="6057467"/>
          </a:xfrm>
          <a:custGeom>
            <a:rect b="b" l="l" r="r" t="t"/>
            <a:pathLst>
              <a:path extrusionOk="0" h="6057467" w="6481725">
                <a:moveTo>
                  <a:pt x="0" y="0"/>
                </a:moveTo>
                <a:lnTo>
                  <a:pt x="6481725" y="0"/>
                </a:lnTo>
                <a:lnTo>
                  <a:pt x="6481725" y="6057467"/>
                </a:lnTo>
                <a:lnTo>
                  <a:pt x="0" y="6057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p23"/>
          <p:cNvSpPr/>
          <p:nvPr/>
        </p:nvSpPr>
        <p:spPr>
          <a:xfrm flipH="1">
            <a:off x="13694335" y="4429059"/>
            <a:ext cx="4593665" cy="6236715"/>
          </a:xfrm>
          <a:custGeom>
            <a:rect b="b" l="l" r="r" t="t"/>
            <a:pathLst>
              <a:path extrusionOk="0" h="6236715" w="5653742">
                <a:moveTo>
                  <a:pt x="0" y="0"/>
                </a:moveTo>
                <a:lnTo>
                  <a:pt x="5653742" y="0"/>
                </a:lnTo>
                <a:lnTo>
                  <a:pt x="5653742" y="6236715"/>
                </a:lnTo>
                <a:lnTo>
                  <a:pt x="0" y="6236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p23"/>
          <p:cNvSpPr txBox="1"/>
          <p:nvPr/>
        </p:nvSpPr>
        <p:spPr>
          <a:xfrm>
            <a:off x="3672475" y="709013"/>
            <a:ext cx="994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THANK YOU!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6" name="Google Shape;496;p23"/>
          <p:cNvSpPr txBox="1"/>
          <p:nvPr/>
        </p:nvSpPr>
        <p:spPr>
          <a:xfrm>
            <a:off x="6402473" y="2912100"/>
            <a:ext cx="448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3"/>
          <p:cNvSpPr/>
          <p:nvPr/>
        </p:nvSpPr>
        <p:spPr>
          <a:xfrm flipH="1" rot="-636574">
            <a:off x="371449" y="5287816"/>
            <a:ext cx="5215142" cy="4519198"/>
          </a:xfrm>
          <a:custGeom>
            <a:rect b="b" l="l" r="r" t="t"/>
            <a:pathLst>
              <a:path extrusionOk="0" h="2850692" w="3206300">
                <a:moveTo>
                  <a:pt x="3206300" y="0"/>
                </a:moveTo>
                <a:lnTo>
                  <a:pt x="0" y="0"/>
                </a:lnTo>
                <a:lnTo>
                  <a:pt x="0" y="2850692"/>
                </a:lnTo>
                <a:lnTo>
                  <a:pt x="3206300" y="2850692"/>
                </a:lnTo>
                <a:lnTo>
                  <a:pt x="320630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23"/>
          <p:cNvSpPr txBox="1"/>
          <p:nvPr/>
        </p:nvSpPr>
        <p:spPr>
          <a:xfrm>
            <a:off x="5997894" y="4930683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5F497A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9" name="Google Shape;499;p23"/>
          <p:cNvSpPr txBox="1"/>
          <p:nvPr/>
        </p:nvSpPr>
        <p:spPr>
          <a:xfrm>
            <a:off x="11528453" y="7490327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953734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00" name="Google Shape;500;p23"/>
          <p:cNvSpPr txBox="1"/>
          <p:nvPr/>
        </p:nvSpPr>
        <p:spPr>
          <a:xfrm>
            <a:off x="9566106" y="8605131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31859B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01" name="Google Shape;501;p23"/>
          <p:cNvSpPr txBox="1"/>
          <p:nvPr/>
        </p:nvSpPr>
        <p:spPr>
          <a:xfrm>
            <a:off x="5149511" y="6495435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76923C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02" name="Google Shape;502;p23"/>
          <p:cNvSpPr txBox="1"/>
          <p:nvPr/>
        </p:nvSpPr>
        <p:spPr>
          <a:xfrm>
            <a:off x="7584178" y="7864878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953734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03" name="Google Shape;503;p23"/>
          <p:cNvSpPr txBox="1"/>
          <p:nvPr/>
        </p:nvSpPr>
        <p:spPr>
          <a:xfrm>
            <a:off x="7357811" y="6000972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31859B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04" name="Google Shape;504;p23"/>
          <p:cNvSpPr txBox="1"/>
          <p:nvPr/>
        </p:nvSpPr>
        <p:spPr>
          <a:xfrm>
            <a:off x="8664968" y="4934550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E36C09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05" name="Google Shape;505;p23"/>
          <p:cNvSpPr txBox="1"/>
          <p:nvPr/>
        </p:nvSpPr>
        <p:spPr>
          <a:xfrm>
            <a:off x="9566106" y="6495414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5F497A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06" name="Google Shape;506;p23"/>
          <p:cNvSpPr txBox="1"/>
          <p:nvPr/>
        </p:nvSpPr>
        <p:spPr>
          <a:xfrm>
            <a:off x="5849942" y="8314805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E36C09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07" name="Google Shape;507;p23"/>
          <p:cNvSpPr txBox="1"/>
          <p:nvPr/>
        </p:nvSpPr>
        <p:spPr>
          <a:xfrm>
            <a:off x="11576123" y="5380610"/>
            <a:ext cx="212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76923C"/>
                </a:solidFill>
                <a:latin typeface="Sigmar One"/>
                <a:ea typeface="Sigmar One"/>
                <a:cs typeface="Sigmar One"/>
                <a:sym typeface="Sigmar One"/>
              </a:rPr>
              <a:t>?</a:t>
            </a:r>
            <a:endParaRPr sz="12000"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508" name="Google Shape;508;p23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509" name="Google Shape;509;p23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10" name="Google Shape;510;p23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16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 rot="828422">
            <a:off x="-1550445" y="-2683225"/>
            <a:ext cx="5412207" cy="5057953"/>
          </a:xfrm>
          <a:custGeom>
            <a:rect b="b" l="l" r="r" t="t"/>
            <a:pathLst>
              <a:path extrusionOk="0" h="5057953" w="5412207">
                <a:moveTo>
                  <a:pt x="0" y="0"/>
                </a:moveTo>
                <a:lnTo>
                  <a:pt x="5412207" y="0"/>
                </a:lnTo>
                <a:lnTo>
                  <a:pt x="5412207" y="5057954"/>
                </a:lnTo>
                <a:lnTo>
                  <a:pt x="0" y="5057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4"/>
          <p:cNvSpPr txBox="1"/>
          <p:nvPr/>
        </p:nvSpPr>
        <p:spPr>
          <a:xfrm>
            <a:off x="4171525" y="882523"/>
            <a:ext cx="9945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CLIENT CLINICAL MOCK MEETING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3600" y="3152003"/>
            <a:ext cx="11480800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/>
          <p:nvPr/>
        </p:nvSpPr>
        <p:spPr>
          <a:xfrm flipH="1">
            <a:off x="14116475" y="5143500"/>
            <a:ext cx="4189574" cy="5412795"/>
          </a:xfrm>
          <a:custGeom>
            <a:rect b="b" l="l" r="r" t="t"/>
            <a:pathLst>
              <a:path extrusionOk="0" h="6236715" w="5653742">
                <a:moveTo>
                  <a:pt x="0" y="0"/>
                </a:moveTo>
                <a:lnTo>
                  <a:pt x="5653742" y="0"/>
                </a:lnTo>
                <a:lnTo>
                  <a:pt x="5653742" y="6236715"/>
                </a:lnTo>
                <a:lnTo>
                  <a:pt x="0" y="6236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 rot="-1555627">
            <a:off x="-2199245" y="6773409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90" y="0"/>
                </a:lnTo>
                <a:lnTo>
                  <a:pt x="6455890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2" name="Google Shape;132;p4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133" name="Google Shape;133;p4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4" name="Google Shape;134;p4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03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f1778f47a_1_0"/>
          <p:cNvSpPr txBox="1"/>
          <p:nvPr/>
        </p:nvSpPr>
        <p:spPr>
          <a:xfrm>
            <a:off x="3645075" y="577200"/>
            <a:ext cx="1094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Game Inspiration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pic>
        <p:nvPicPr>
          <p:cNvPr id="140" name="Google Shape;140;g34f1778f47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">
            <a:off x="1004821" y="1717862"/>
            <a:ext cx="3787783" cy="37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4f1778f47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7876" y="1762925"/>
            <a:ext cx="5834726" cy="77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4f1778f47a_1_0"/>
          <p:cNvSpPr/>
          <p:nvPr/>
        </p:nvSpPr>
        <p:spPr>
          <a:xfrm rot="5400000">
            <a:off x="-2199245" y="-3016661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90" y="0"/>
                </a:lnTo>
                <a:lnTo>
                  <a:pt x="6455890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3" name="Google Shape;143;g34f1778f47a_1_0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144" name="Google Shape;144;g34f1778f47a_1_0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5" name="Google Shape;145;g34f1778f47a_1_0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04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pic>
        <p:nvPicPr>
          <p:cNvPr id="146" name="Google Shape;146;g34f1778f47a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96140" y="1762931"/>
            <a:ext cx="5539317" cy="311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4f1778f47a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450" y="6017200"/>
            <a:ext cx="5096525" cy="35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4f1778f47a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21000" y="5202625"/>
            <a:ext cx="3889599" cy="48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rot="5400000">
            <a:off x="-1856628" y="8262871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5"/>
          <p:cNvSpPr/>
          <p:nvPr/>
        </p:nvSpPr>
        <p:spPr>
          <a:xfrm rot="5400000">
            <a:off x="-2199245" y="-3016661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90" y="0"/>
                </a:lnTo>
                <a:lnTo>
                  <a:pt x="6455890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5"/>
          <p:cNvSpPr/>
          <p:nvPr/>
        </p:nvSpPr>
        <p:spPr>
          <a:xfrm rot="7377539">
            <a:off x="14614723" y="8079084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89" y="0"/>
                </a:lnTo>
                <a:lnTo>
                  <a:pt x="6455889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5"/>
          <p:cNvSpPr txBox="1"/>
          <p:nvPr/>
        </p:nvSpPr>
        <p:spPr>
          <a:xfrm>
            <a:off x="1871832" y="847675"/>
            <a:ext cx="14544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Live demo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4553824" y="3869198"/>
            <a:ext cx="918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The Path to Oral Health</a:t>
            </a:r>
            <a:r>
              <a:rPr lang="en-US" sz="6000">
                <a:solidFill>
                  <a:srgbClr val="E5D8FF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6000">
              <a:solidFill>
                <a:srgbClr val="E5D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36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58" name="Google Shape;158;p5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159" name="Google Shape;159;p5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0" name="Google Shape;160;p5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05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f1778f47a_1_32"/>
          <p:cNvSpPr txBox="1"/>
          <p:nvPr/>
        </p:nvSpPr>
        <p:spPr>
          <a:xfrm>
            <a:off x="1622057" y="260525"/>
            <a:ext cx="14544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Admin Panel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pic>
        <p:nvPicPr>
          <p:cNvPr id="166" name="Google Shape;166;g34f1778f47a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863" y="1656425"/>
            <a:ext cx="14648675" cy="77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4f1778f47a_1_32"/>
          <p:cNvSpPr/>
          <p:nvPr/>
        </p:nvSpPr>
        <p:spPr>
          <a:xfrm flipH="1" rot="-642787">
            <a:off x="2039520" y="6348808"/>
            <a:ext cx="2112907" cy="1906583"/>
          </a:xfrm>
          <a:custGeom>
            <a:rect b="b" l="l" r="r" t="t"/>
            <a:pathLst>
              <a:path extrusionOk="0" h="2850692" w="3206300">
                <a:moveTo>
                  <a:pt x="3206300" y="0"/>
                </a:moveTo>
                <a:lnTo>
                  <a:pt x="0" y="0"/>
                </a:lnTo>
                <a:lnTo>
                  <a:pt x="0" y="2850692"/>
                </a:lnTo>
                <a:lnTo>
                  <a:pt x="3206300" y="2850692"/>
                </a:lnTo>
                <a:lnTo>
                  <a:pt x="32063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8" name="Google Shape;168;g34f1778f47a_1_32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169" name="Google Shape;169;g34f1778f47a_1_32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0" name="Google Shape;170;g34f1778f47a_1_32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06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f1778f47a_0_42"/>
          <p:cNvSpPr/>
          <p:nvPr/>
        </p:nvSpPr>
        <p:spPr>
          <a:xfrm rot="5400000">
            <a:off x="-1856628" y="8262871"/>
            <a:ext cx="5770657" cy="5392941"/>
          </a:xfrm>
          <a:custGeom>
            <a:rect b="b" l="l" r="r" t="t"/>
            <a:pathLst>
              <a:path extrusionOk="0" h="5392941" w="5770657">
                <a:moveTo>
                  <a:pt x="0" y="0"/>
                </a:moveTo>
                <a:lnTo>
                  <a:pt x="5770656" y="0"/>
                </a:lnTo>
                <a:lnTo>
                  <a:pt x="5770656" y="5392941"/>
                </a:lnTo>
                <a:lnTo>
                  <a:pt x="0" y="539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g34f1778f47a_0_42"/>
          <p:cNvSpPr/>
          <p:nvPr/>
        </p:nvSpPr>
        <p:spPr>
          <a:xfrm rot="5400000">
            <a:off x="-2199245" y="-3016661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90" y="0"/>
                </a:lnTo>
                <a:lnTo>
                  <a:pt x="6455890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g34f1778f47a_0_42"/>
          <p:cNvSpPr/>
          <p:nvPr/>
        </p:nvSpPr>
        <p:spPr>
          <a:xfrm rot="7378553">
            <a:off x="14604551" y="8075260"/>
            <a:ext cx="6464357" cy="6041236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89" y="0"/>
                </a:lnTo>
                <a:lnTo>
                  <a:pt x="6455889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g34f1778f47a_0_42"/>
          <p:cNvSpPr txBox="1"/>
          <p:nvPr/>
        </p:nvSpPr>
        <p:spPr>
          <a:xfrm>
            <a:off x="1969920" y="448400"/>
            <a:ext cx="14544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BACKUP</a:t>
            </a: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 DEMO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179" name="Google Shape;179;g34f1778f47a_0_42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180" name="Google Shape;180;g34f1778f47a_0_42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1" name="Google Shape;181;g34f1778f47a_0_42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04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/>
          <p:nvPr/>
        </p:nvSpPr>
        <p:spPr>
          <a:xfrm rot="-1555627">
            <a:off x="-2199245" y="6773409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90" y="0"/>
                </a:lnTo>
                <a:lnTo>
                  <a:pt x="6455890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6"/>
          <p:cNvSpPr txBox="1"/>
          <p:nvPr/>
        </p:nvSpPr>
        <p:spPr>
          <a:xfrm>
            <a:off x="1871795" y="501825"/>
            <a:ext cx="14544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SOFTWARE</a:t>
            </a:r>
            <a:endParaRPr sz="800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188" name="Google Shape;188;p6"/>
          <p:cNvSpPr/>
          <p:nvPr/>
        </p:nvSpPr>
        <p:spPr>
          <a:xfrm rot="828422">
            <a:off x="-2666002" y="-4191101"/>
            <a:ext cx="6455889" cy="6033322"/>
          </a:xfrm>
          <a:custGeom>
            <a:rect b="b" l="l" r="r" t="t"/>
            <a:pathLst>
              <a:path extrusionOk="0" h="6033322" w="6455889">
                <a:moveTo>
                  <a:pt x="0" y="0"/>
                </a:moveTo>
                <a:lnTo>
                  <a:pt x="6455889" y="0"/>
                </a:lnTo>
                <a:lnTo>
                  <a:pt x="6455889" y="6033322"/>
                </a:lnTo>
                <a:lnTo>
                  <a:pt x="0" y="603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 rot="828422">
            <a:off x="15903365" y="7758023"/>
            <a:ext cx="5412207" cy="5057953"/>
          </a:xfrm>
          <a:custGeom>
            <a:rect b="b" l="l" r="r" t="t"/>
            <a:pathLst>
              <a:path extrusionOk="0" h="5057953" w="5412207">
                <a:moveTo>
                  <a:pt x="0" y="0"/>
                </a:moveTo>
                <a:lnTo>
                  <a:pt x="5412207" y="0"/>
                </a:lnTo>
                <a:lnTo>
                  <a:pt x="5412207" y="5057954"/>
                </a:lnTo>
                <a:lnTo>
                  <a:pt x="0" y="5057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0" name="Google Shape;1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7322" y="6378828"/>
            <a:ext cx="3606800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5">
            <a:alphaModFix/>
          </a:blip>
          <a:srcRect b="26817" l="13001" r="12051" t="27657"/>
          <a:stretch/>
        </p:blipFill>
        <p:spPr>
          <a:xfrm>
            <a:off x="8842010" y="5950832"/>
            <a:ext cx="7223760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1775" y="2875204"/>
            <a:ext cx="8234324" cy="22537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6"/>
          <p:cNvGrpSpPr/>
          <p:nvPr/>
        </p:nvGrpSpPr>
        <p:grpSpPr>
          <a:xfrm>
            <a:off x="16741299" y="-354775"/>
            <a:ext cx="1335801" cy="1247884"/>
            <a:chOff x="0" y="0"/>
            <a:chExt cx="3407656" cy="3407656"/>
          </a:xfrm>
        </p:grpSpPr>
        <p:sp>
          <p:nvSpPr>
            <p:cNvPr id="194" name="Google Shape;194;p6"/>
            <p:cNvSpPr/>
            <p:nvPr/>
          </p:nvSpPr>
          <p:spPr>
            <a:xfrm flipH="1" rot="10800000">
              <a:off x="0" y="0"/>
              <a:ext cx="3407656" cy="3407656"/>
            </a:xfrm>
            <a:custGeom>
              <a:rect b="b" l="l" r="r" t="t"/>
              <a:pathLst>
                <a:path extrusionOk="0" h="3407656" w="3407656">
                  <a:moveTo>
                    <a:pt x="0" y="3407656"/>
                  </a:moveTo>
                  <a:lnTo>
                    <a:pt x="3407656" y="3407656"/>
                  </a:lnTo>
                  <a:lnTo>
                    <a:pt x="3407656" y="0"/>
                  </a:lnTo>
                  <a:lnTo>
                    <a:pt x="0" y="0"/>
                  </a:lnTo>
                  <a:lnTo>
                    <a:pt x="0" y="3407656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5" name="Google Shape;195;p6"/>
            <p:cNvSpPr txBox="1"/>
            <p:nvPr/>
          </p:nvSpPr>
          <p:spPr>
            <a:xfrm>
              <a:off x="657452" y="1200986"/>
              <a:ext cx="2092800" cy="17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0F7386"/>
                  </a:solidFill>
                  <a:latin typeface="Sigmar One"/>
                  <a:ea typeface="Sigmar One"/>
                  <a:cs typeface="Sigmar One"/>
                  <a:sym typeface="Sigmar One"/>
                </a:rPr>
                <a:t>07</a:t>
              </a:r>
              <a:endParaRPr sz="4200"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  <p:pic>
        <p:nvPicPr>
          <p:cNvPr id="196" name="Google Shape;196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2651" y="2793791"/>
            <a:ext cx="4628506" cy="2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